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88" r:id="rId4"/>
    <p:sldId id="294" r:id="rId5"/>
    <p:sldId id="280" r:id="rId6"/>
    <p:sldId id="265" r:id="rId7"/>
    <p:sldId id="267" r:id="rId8"/>
    <p:sldId id="268" r:id="rId9"/>
    <p:sldId id="272" r:id="rId10"/>
    <p:sldId id="273" r:id="rId11"/>
    <p:sldId id="279" r:id="rId12"/>
    <p:sldId id="270" r:id="rId13"/>
    <p:sldId id="271" r:id="rId14"/>
    <p:sldId id="269" r:id="rId15"/>
    <p:sldId id="289" r:id="rId16"/>
    <p:sldId id="290" r:id="rId17"/>
    <p:sldId id="277" r:id="rId18"/>
    <p:sldId id="291" r:id="rId19"/>
    <p:sldId id="276" r:id="rId20"/>
    <p:sldId id="292" r:id="rId21"/>
    <p:sldId id="274" r:id="rId22"/>
    <p:sldId id="287" r:id="rId23"/>
    <p:sldId id="283" r:id="rId24"/>
    <p:sldId id="293" r:id="rId25"/>
    <p:sldId id="284"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20th Century Font" pitchFamily="2" charset="0"/>
        <a:ea typeface="+mn-ea"/>
        <a:cs typeface="+mn-cs"/>
      </a:defRPr>
    </a:lvl1pPr>
    <a:lvl2pPr marL="457200" algn="l" rtl="0" fontAlgn="base">
      <a:spcBef>
        <a:spcPct val="0"/>
      </a:spcBef>
      <a:spcAft>
        <a:spcPct val="0"/>
      </a:spcAft>
      <a:defRPr kern="1200">
        <a:solidFill>
          <a:schemeClr val="tx1"/>
        </a:solidFill>
        <a:latin typeface="20th Century Font" pitchFamily="2" charset="0"/>
        <a:ea typeface="+mn-ea"/>
        <a:cs typeface="+mn-cs"/>
      </a:defRPr>
    </a:lvl2pPr>
    <a:lvl3pPr marL="914400" algn="l" rtl="0" fontAlgn="base">
      <a:spcBef>
        <a:spcPct val="0"/>
      </a:spcBef>
      <a:spcAft>
        <a:spcPct val="0"/>
      </a:spcAft>
      <a:defRPr kern="1200">
        <a:solidFill>
          <a:schemeClr val="tx1"/>
        </a:solidFill>
        <a:latin typeface="20th Century Font" pitchFamily="2" charset="0"/>
        <a:ea typeface="+mn-ea"/>
        <a:cs typeface="+mn-cs"/>
      </a:defRPr>
    </a:lvl3pPr>
    <a:lvl4pPr marL="1371600" algn="l" rtl="0" fontAlgn="base">
      <a:spcBef>
        <a:spcPct val="0"/>
      </a:spcBef>
      <a:spcAft>
        <a:spcPct val="0"/>
      </a:spcAft>
      <a:defRPr kern="1200">
        <a:solidFill>
          <a:schemeClr val="tx1"/>
        </a:solidFill>
        <a:latin typeface="20th Century Font" pitchFamily="2" charset="0"/>
        <a:ea typeface="+mn-ea"/>
        <a:cs typeface="+mn-cs"/>
      </a:defRPr>
    </a:lvl4pPr>
    <a:lvl5pPr marL="1828800" algn="l" rtl="0" fontAlgn="base">
      <a:spcBef>
        <a:spcPct val="0"/>
      </a:spcBef>
      <a:spcAft>
        <a:spcPct val="0"/>
      </a:spcAft>
      <a:defRPr kern="1200">
        <a:solidFill>
          <a:schemeClr val="tx1"/>
        </a:solidFill>
        <a:latin typeface="20th Century Font" pitchFamily="2" charset="0"/>
        <a:ea typeface="+mn-ea"/>
        <a:cs typeface="+mn-cs"/>
      </a:defRPr>
    </a:lvl5pPr>
    <a:lvl6pPr marL="2286000" algn="l" defTabSz="914400" rtl="0" eaLnBrk="1" latinLnBrk="0" hangingPunct="1">
      <a:defRPr kern="1200">
        <a:solidFill>
          <a:schemeClr val="tx1"/>
        </a:solidFill>
        <a:latin typeface="20th Century Font" pitchFamily="2" charset="0"/>
        <a:ea typeface="+mn-ea"/>
        <a:cs typeface="+mn-cs"/>
      </a:defRPr>
    </a:lvl6pPr>
    <a:lvl7pPr marL="2743200" algn="l" defTabSz="914400" rtl="0" eaLnBrk="1" latinLnBrk="0" hangingPunct="1">
      <a:defRPr kern="1200">
        <a:solidFill>
          <a:schemeClr val="tx1"/>
        </a:solidFill>
        <a:latin typeface="20th Century Font" pitchFamily="2" charset="0"/>
        <a:ea typeface="+mn-ea"/>
        <a:cs typeface="+mn-cs"/>
      </a:defRPr>
    </a:lvl7pPr>
    <a:lvl8pPr marL="3200400" algn="l" defTabSz="914400" rtl="0" eaLnBrk="1" latinLnBrk="0" hangingPunct="1">
      <a:defRPr kern="1200">
        <a:solidFill>
          <a:schemeClr val="tx1"/>
        </a:solidFill>
        <a:latin typeface="20th Century Font" pitchFamily="2" charset="0"/>
        <a:ea typeface="+mn-ea"/>
        <a:cs typeface="+mn-cs"/>
      </a:defRPr>
    </a:lvl8pPr>
    <a:lvl9pPr marL="3657600" algn="l" defTabSz="914400" rtl="0" eaLnBrk="1" latinLnBrk="0" hangingPunct="1">
      <a:defRPr kern="1200">
        <a:solidFill>
          <a:schemeClr val="tx1"/>
        </a:solidFill>
        <a:latin typeface="20th Century Font"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FF00"/>
    <a:srgbClr val="0066FF"/>
    <a:srgbClr val="FF6600"/>
    <a:srgbClr val="6600FF"/>
    <a:srgbClr val="000066"/>
    <a:srgbClr val="080808"/>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3" autoAdjust="0"/>
    <p:restoredTop sz="94580"/>
  </p:normalViewPr>
  <p:slideViewPr>
    <p:cSldViewPr>
      <p:cViewPr varScale="1">
        <p:scale>
          <a:sx n="80" d="100"/>
          <a:sy n="80" d="100"/>
        </p:scale>
        <p:origin x="112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2667000"/>
            <a:ext cx="9144000" cy="552450"/>
          </a:xfrm>
        </p:spPr>
        <p:txBody>
          <a:bodyPr/>
          <a:lstStyle>
            <a:lvl1pPr algn="ctr">
              <a:defRPr sz="4800">
                <a:ln cmpd="sng">
                  <a:solidFill>
                    <a:schemeClr val="tx1"/>
                  </a:solidFill>
                </a:ln>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11267" name="Rectangle 3"/>
          <p:cNvSpPr>
            <a:spLocks noGrp="1" noChangeArrowheads="1"/>
          </p:cNvSpPr>
          <p:nvPr>
            <p:ph type="subTitle" idx="1"/>
          </p:nvPr>
        </p:nvSpPr>
        <p:spPr>
          <a:xfrm>
            <a:off x="0" y="3276600"/>
            <a:ext cx="9144000" cy="381000"/>
          </a:xfrm>
        </p:spPr>
        <p:txBody>
          <a:bodyPr/>
          <a:lstStyle>
            <a:lvl1pPr marL="0" indent="0" algn="ctr">
              <a:defRPr/>
            </a:lvl1pPr>
          </a:lstStyle>
          <a:p>
            <a:r>
              <a:rPr lang="en-US"/>
              <a:t>Click to edit Master subtitle style</a:t>
            </a:r>
          </a:p>
        </p:txBody>
      </p:sp>
      <p:sp>
        <p:nvSpPr>
          <p:cNvPr id="11268" name="Rectangle 4"/>
          <p:cNvSpPr>
            <a:spLocks noGrp="1" noChangeArrowheads="1"/>
          </p:cNvSpPr>
          <p:nvPr>
            <p:ph type="dt" sz="half" idx="2"/>
          </p:nvPr>
        </p:nvSpPr>
        <p:spPr>
          <a:xfrm>
            <a:off x="0" y="6689725"/>
            <a:ext cx="2133600" cy="168275"/>
          </a:xfrm>
        </p:spPr>
        <p:txBody>
          <a:bodyPr/>
          <a:lstStyle>
            <a:lvl1pPr>
              <a:defRPr b="0">
                <a:latin typeface="Arial Black" pitchFamily="34" charset="0"/>
              </a:defRPr>
            </a:lvl1pPr>
          </a:lstStyle>
          <a:p>
            <a:endParaRPr lang="en-US"/>
          </a:p>
        </p:txBody>
      </p:sp>
      <p:sp>
        <p:nvSpPr>
          <p:cNvPr id="11269" name="Rectangle 5"/>
          <p:cNvSpPr>
            <a:spLocks noGrp="1" noChangeArrowheads="1"/>
          </p:cNvSpPr>
          <p:nvPr>
            <p:ph type="ftr" sz="quarter" idx="3"/>
          </p:nvPr>
        </p:nvSpPr>
        <p:spPr/>
        <p:txBody>
          <a:bodyPr/>
          <a:lstStyle>
            <a:lvl1pPr>
              <a:defRPr b="0">
                <a:latin typeface="Arial Black" pitchFamily="34" charset="0"/>
              </a:defRPr>
            </a:lvl1pPr>
          </a:lstStyle>
          <a:p>
            <a:endParaRPr lang="en-US"/>
          </a:p>
        </p:txBody>
      </p:sp>
      <p:sp>
        <p:nvSpPr>
          <p:cNvPr id="11270" name="Rectangle 6"/>
          <p:cNvSpPr>
            <a:spLocks noGrp="1" noChangeArrowheads="1"/>
          </p:cNvSpPr>
          <p:nvPr>
            <p:ph type="sldNum" sz="quarter" idx="4"/>
          </p:nvPr>
        </p:nvSpPr>
        <p:spPr>
          <a:xfrm>
            <a:off x="7010400" y="6689725"/>
            <a:ext cx="2133600" cy="168275"/>
          </a:xfrm>
        </p:spPr>
        <p:txBody>
          <a:bodyPr/>
          <a:lstStyle>
            <a:lvl1pPr>
              <a:defRPr b="0">
                <a:latin typeface="Arial Black" pitchFamily="34" charset="0"/>
              </a:defRPr>
            </a:lvl1pPr>
          </a:lstStyle>
          <a:p>
            <a:fld id="{965A50E8-66C7-4CA4-B164-8DB55A97DA9C}" type="slidenum">
              <a:rPr lang="en-US"/>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F81791-1B55-45C5-A764-481564CDF2F0}" type="slidenum">
              <a:rPr lang="en-US"/>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AF0FC3-321F-417B-AAFF-F50494764A6F}" type="slidenum">
              <a:rPr lang="en-US"/>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381000"/>
            <a:ext cx="16764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81000"/>
            <a:ext cx="61341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C6F885-9346-4384-A8D5-0D0BF5928F9A}" type="slidenum">
              <a:rPr lang="en-US"/>
              <a:pPr/>
              <a:t>‹#›</a:t>
            </a:fld>
            <a:endParaRPr lang="en-US"/>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457200"/>
          </a:xfrm>
        </p:spPr>
        <p:txBody>
          <a:bodyPr/>
          <a:lstStyle/>
          <a:p>
            <a:r>
              <a:rPr lang="en-US"/>
              <a:t>Click to edit Master title style</a:t>
            </a:r>
          </a:p>
        </p:txBody>
      </p:sp>
      <p:sp>
        <p:nvSpPr>
          <p:cNvPr id="3" name="Text Placeholder 2"/>
          <p:cNvSpPr>
            <a:spLocks noGrp="1"/>
          </p:cNvSpPr>
          <p:nvPr>
            <p:ph type="body" sz="half" idx="1"/>
          </p:nvPr>
        </p:nvSpPr>
        <p:spPr>
          <a:xfrm>
            <a:off x="381000" y="838200"/>
            <a:ext cx="41148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38200"/>
            <a:ext cx="41148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0" y="6661150"/>
            <a:ext cx="2133600" cy="196850"/>
          </a:xfrm>
        </p:spPr>
        <p:txBody>
          <a:bodyPr/>
          <a:lstStyle>
            <a:lvl1pPr>
              <a:defRPr/>
            </a:lvl1pPr>
          </a:lstStyle>
          <a:p>
            <a:endParaRPr lang="en-US"/>
          </a:p>
        </p:txBody>
      </p:sp>
      <p:sp>
        <p:nvSpPr>
          <p:cNvPr id="6" name="Footer Placeholder 5"/>
          <p:cNvSpPr>
            <a:spLocks noGrp="1"/>
          </p:cNvSpPr>
          <p:nvPr>
            <p:ph type="ftr" sz="quarter" idx="11"/>
          </p:nvPr>
        </p:nvSpPr>
        <p:spPr>
          <a:xfrm>
            <a:off x="3124200" y="6689725"/>
            <a:ext cx="2895600" cy="168275"/>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689725"/>
            <a:ext cx="2133600" cy="136525"/>
          </a:xfrm>
        </p:spPr>
        <p:txBody>
          <a:bodyPr/>
          <a:lstStyle>
            <a:lvl1pPr>
              <a:defRPr/>
            </a:lvl1pPr>
          </a:lstStyle>
          <a:p>
            <a:fld id="{DC2FF248-304B-4269-96A6-CD0309379EC5}" type="slidenum">
              <a:rPr lang="en-US"/>
              <a:pPr/>
              <a:t>‹#›</a:t>
            </a:fld>
            <a:endParaRPr lang="en-US"/>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381000"/>
            <a:ext cx="8382000" cy="457200"/>
          </a:xfrm>
        </p:spPr>
        <p:txBody>
          <a:bodyPr/>
          <a:lstStyle/>
          <a:p>
            <a:r>
              <a:rPr lang="en-US"/>
              <a:t>Click to edit Master title style</a:t>
            </a:r>
          </a:p>
        </p:txBody>
      </p:sp>
      <p:sp>
        <p:nvSpPr>
          <p:cNvPr id="3" name="Content Placeholder 2"/>
          <p:cNvSpPr>
            <a:spLocks noGrp="1"/>
          </p:cNvSpPr>
          <p:nvPr>
            <p:ph sz="quarter" idx="1"/>
          </p:nvPr>
        </p:nvSpPr>
        <p:spPr>
          <a:xfrm>
            <a:off x="381000" y="838200"/>
            <a:ext cx="41148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838200"/>
            <a:ext cx="41148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81000" y="3657600"/>
            <a:ext cx="41148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657600"/>
            <a:ext cx="41148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0" y="6661150"/>
            <a:ext cx="2133600" cy="196850"/>
          </a:xfrm>
        </p:spPr>
        <p:txBody>
          <a:bodyPr/>
          <a:lstStyle>
            <a:lvl1pPr>
              <a:defRPr/>
            </a:lvl1pPr>
          </a:lstStyle>
          <a:p>
            <a:endParaRPr lang="en-US"/>
          </a:p>
        </p:txBody>
      </p:sp>
      <p:sp>
        <p:nvSpPr>
          <p:cNvPr id="8" name="Footer Placeholder 7"/>
          <p:cNvSpPr>
            <a:spLocks noGrp="1"/>
          </p:cNvSpPr>
          <p:nvPr>
            <p:ph type="ftr" sz="quarter" idx="11"/>
          </p:nvPr>
        </p:nvSpPr>
        <p:spPr>
          <a:xfrm>
            <a:off x="3124200" y="6689725"/>
            <a:ext cx="2895600" cy="168275"/>
          </a:xfrm>
        </p:spPr>
        <p:txBody>
          <a:bodyPr/>
          <a:lstStyle>
            <a:lvl1pPr>
              <a:defRPr/>
            </a:lvl1pPr>
          </a:lstStyle>
          <a:p>
            <a:endParaRPr lang="en-US"/>
          </a:p>
        </p:txBody>
      </p:sp>
      <p:sp>
        <p:nvSpPr>
          <p:cNvPr id="9" name="Slide Number Placeholder 8"/>
          <p:cNvSpPr>
            <a:spLocks noGrp="1"/>
          </p:cNvSpPr>
          <p:nvPr>
            <p:ph type="sldNum" sz="quarter" idx="12"/>
          </p:nvPr>
        </p:nvSpPr>
        <p:spPr>
          <a:xfrm>
            <a:off x="7010400" y="6689725"/>
            <a:ext cx="2133600" cy="136525"/>
          </a:xfrm>
        </p:spPr>
        <p:txBody>
          <a:bodyPr/>
          <a:lstStyle>
            <a:lvl1pPr>
              <a:defRPr/>
            </a:lvl1pPr>
          </a:lstStyle>
          <a:p>
            <a:fld id="{6CD785CE-38B9-4E74-935B-04B73D917BFE}" type="slidenum">
              <a:rPr lang="en-US"/>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9DD760-A22C-441D-99DC-6F1C4C0943AA}" type="slidenum">
              <a:rPr lang="en-US"/>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143125"/>
            <a:ext cx="7772400" cy="1362075"/>
          </a:xfrm>
        </p:spPr>
        <p:txBody>
          <a:bodyPr anchor="t"/>
          <a:lstStyle>
            <a:lvl1pPr algn="ctr">
              <a:defRPr lang="en-US" sz="4800" dirty="0" smtClean="0">
                <a:ln cmpd="sng">
                  <a:solidFill>
                    <a:schemeClr val="tx1"/>
                  </a:solidFill>
                </a:ln>
                <a:solidFill>
                  <a:schemeClr val="bg1"/>
                </a:solidFill>
                <a:effectLst>
                  <a:outerShdw blurRad="50800" dist="38100" dir="2700000" algn="tl" rotWithShape="0">
                    <a:prstClr val="black">
                      <a:alpha val="40000"/>
                    </a:prstClr>
                  </a:outerShdw>
                </a:effectLst>
                <a:latin typeface="+mj-lt"/>
                <a:ea typeface="+mj-ea"/>
                <a:cs typeface="+mj-cs"/>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5721FE-3422-41A8-B7B3-BCDDE74ED9A0}" type="slidenum">
              <a:rPr lang="en-US"/>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295400"/>
            <a:ext cx="32004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2004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D8D451D-359A-43DB-B681-B29FDF0D4610}" type="slidenum">
              <a:rPr lang="en-US"/>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0B77DC6-A8DD-4286-8A88-DF0FD9141D9E}" type="slidenum">
              <a:rPr lang="en-US"/>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ACEBC6A-ADB2-40AE-982D-A19553501F7D}" type="slidenum">
              <a:rPr lang="en-US"/>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1B3348B-F233-4814-A17B-3F42AEB7EA32}" type="slidenum">
              <a:rPr lang="en-US"/>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1B3348B-F233-4814-A17B-3F42AEB7EA32}" type="slidenum">
              <a:rPr lang="en-US"/>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2093913" cy="10096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219200"/>
            <a:ext cx="42735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0" y="2286000"/>
            <a:ext cx="20939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91F54B-7AE9-4CF1-B300-23CD7DF4D42A}" type="slidenum">
              <a:rPr lang="en-US"/>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85800"/>
            <a:ext cx="830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1295400" y="1371600"/>
            <a:ext cx="655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0" y="66611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b="1">
                <a:solidFill>
                  <a:schemeClr val="bg1"/>
                </a:solidFill>
                <a:latin typeface="+mn-lt"/>
              </a:defRPr>
            </a:lvl1pPr>
          </a:lstStyle>
          <a:p>
            <a:endParaRPr lang="en-US"/>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b="1">
                <a:solidFill>
                  <a:schemeClr val="bg1"/>
                </a:solidFill>
                <a:latin typeface="+mn-lt"/>
              </a:defRPr>
            </a:lvl1pPr>
          </a:lstStyle>
          <a:p>
            <a:endParaRPr lang="en-US"/>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1">
                <a:solidFill>
                  <a:schemeClr val="bg1"/>
                </a:solidFill>
                <a:latin typeface="+mn-lt"/>
              </a:defRPr>
            </a:lvl1pPr>
          </a:lstStyle>
          <a:p>
            <a:fld id="{EA125C66-FD94-4C83-9B7C-9FA556A1D8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2" r:id="rId8"/>
    <p:sldLayoutId id="2147483656" r:id="rId9"/>
    <p:sldLayoutId id="2147483657" r:id="rId10"/>
    <p:sldLayoutId id="2147483658" r:id="rId11"/>
    <p:sldLayoutId id="2147483659" r:id="rId12"/>
    <p:sldLayoutId id="2147483660" r:id="rId13"/>
    <p:sldLayoutId id="2147483661" r:id="rId14"/>
  </p:sldLayoutIdLst>
  <p:transition spd="med">
    <p:fade thruBlk="1"/>
  </p:transition>
  <p:txStyles>
    <p:title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p:titleStyle>
    <p:bodyStyle>
      <a:lvl1pPr marL="342900" indent="-342900" algn="l" rtl="0" eaLnBrk="1" fontAlgn="base" hangingPunct="1">
        <a:spcBef>
          <a:spcPct val="20000"/>
        </a:spcBef>
        <a:spcAft>
          <a:spcPct val="0"/>
        </a:spcAft>
        <a:buSzPct val="200000"/>
        <a:defRPr sz="2400" b="1">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accent2">
              <a:lumMod val="75000"/>
            </a:schemeClr>
          </a:solidFill>
          <a:latin typeface="+mn-lt"/>
        </a:defRPr>
      </a:lvl2pPr>
      <a:lvl3pPr marL="1143000" indent="-228600" algn="l" rtl="0" eaLnBrk="1" fontAlgn="base" hangingPunct="1">
        <a:spcBef>
          <a:spcPct val="20000"/>
        </a:spcBef>
        <a:spcAft>
          <a:spcPct val="0"/>
        </a:spcAft>
        <a:buSzPct val="200000"/>
        <a:defRPr b="1">
          <a:solidFill>
            <a:schemeClr val="accent2">
              <a:lumMod val="75000"/>
            </a:schemeClr>
          </a:solidFill>
          <a:latin typeface="+mn-lt"/>
        </a:defRPr>
      </a:lvl3pPr>
      <a:lvl4pPr marL="1600200" indent="-228600" algn="l" rtl="0" eaLnBrk="1" fontAlgn="base" hangingPunct="1">
        <a:spcBef>
          <a:spcPct val="20000"/>
        </a:spcBef>
        <a:spcAft>
          <a:spcPct val="0"/>
        </a:spcAft>
        <a:buSzPct val="200000"/>
        <a:defRPr sz="1600" b="1">
          <a:solidFill>
            <a:schemeClr val="accent2">
              <a:lumMod val="75000"/>
            </a:schemeClr>
          </a:solidFill>
          <a:latin typeface="+mn-lt"/>
        </a:defRPr>
      </a:lvl4pPr>
      <a:lvl5pPr marL="2057400" indent="-228600" algn="l" rtl="0" eaLnBrk="1" fontAlgn="base" hangingPunct="1">
        <a:spcBef>
          <a:spcPct val="20000"/>
        </a:spcBef>
        <a:spcAft>
          <a:spcPct val="0"/>
        </a:spcAft>
        <a:buSzPct val="200000"/>
        <a:defRPr sz="1600" b="1">
          <a:solidFill>
            <a:schemeClr val="accent2">
              <a:lumMod val="75000"/>
            </a:schemeClr>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telanderv@leonschools.net" TargetMode="External"/><Relationship Id="rId7" Type="http://schemas.openxmlformats.org/officeDocument/2006/relationships/hyperlink" Target="mailto:Francisp@leonschools.net" TargetMode="External"/><Relationship Id="rId2" Type="http://schemas.openxmlformats.org/officeDocument/2006/relationships/hyperlink" Target="mailto:Bouie-bouies@leonschools.net" TargetMode="External"/><Relationship Id="rId1" Type="http://schemas.openxmlformats.org/officeDocument/2006/relationships/slideLayout" Target="../slideLayouts/slideLayout2.xml"/><Relationship Id="rId6" Type="http://schemas.openxmlformats.org/officeDocument/2006/relationships/hyperlink" Target="mailto:howellm@leonschools.net" TargetMode="External"/><Relationship Id="rId5" Type="http://schemas.openxmlformats.org/officeDocument/2006/relationships/hyperlink" Target="mailto:coxc@leonschools.net" TargetMode="External"/><Relationship Id="rId4" Type="http://schemas.openxmlformats.org/officeDocument/2006/relationships/hyperlink" Target="mailto:barrettb@leonschools.n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Welcome to Open House</a:t>
            </a:r>
          </a:p>
        </p:txBody>
      </p:sp>
      <p:sp>
        <p:nvSpPr>
          <p:cNvPr id="7" name="Subtitle 6"/>
          <p:cNvSpPr>
            <a:spLocks noGrp="1"/>
          </p:cNvSpPr>
          <p:nvPr>
            <p:ph type="subTitle" idx="1"/>
          </p:nvPr>
        </p:nvSpPr>
        <p:spPr>
          <a:xfrm>
            <a:off x="0" y="3276600"/>
            <a:ext cx="9144000" cy="990600"/>
          </a:xfrm>
        </p:spPr>
        <p:txBody>
          <a:bodyPr/>
          <a:lstStyle/>
          <a:p>
            <a:r>
              <a:rPr lang="en-US" dirty="0"/>
              <a:t>3</a:t>
            </a:r>
            <a:r>
              <a:rPr lang="en-US" baseline="30000" dirty="0"/>
              <a:t>rd</a:t>
            </a:r>
            <a:r>
              <a:rPr lang="en-US" dirty="0"/>
              <a:t> Grade</a:t>
            </a:r>
          </a:p>
          <a:p>
            <a:endParaRPr 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305800" cy="457200"/>
          </a:xfrm>
        </p:spPr>
        <p:txBody>
          <a:bodyPr/>
          <a:lstStyle/>
          <a:p>
            <a:pPr algn="ctr"/>
            <a:r>
              <a:rPr lang="en-US" dirty="0"/>
              <a:t>Assessment Calendar</a:t>
            </a:r>
          </a:p>
        </p:txBody>
      </p:sp>
      <p:sp>
        <p:nvSpPr>
          <p:cNvPr id="3" name="Content Placeholder 2"/>
          <p:cNvSpPr>
            <a:spLocks noGrp="1"/>
          </p:cNvSpPr>
          <p:nvPr>
            <p:ph idx="1"/>
          </p:nvPr>
        </p:nvSpPr>
        <p:spPr>
          <a:xfrm>
            <a:off x="1219200" y="1219200"/>
            <a:ext cx="6553200" cy="4419600"/>
          </a:xfrm>
        </p:spPr>
        <p:txBody>
          <a:bodyPr/>
          <a:lstStyle/>
          <a:p>
            <a:r>
              <a:rPr lang="en-US" sz="2200" dirty="0">
                <a:solidFill>
                  <a:srgbClr val="00B050"/>
                </a:solidFill>
              </a:rPr>
              <a:t>-Language Arts Assessments will be given on Day 7 and 8. These will include the comprehension and vocabulary skill. Please read the newsletter every Friday to see when tests will be. </a:t>
            </a:r>
          </a:p>
          <a:p>
            <a:r>
              <a:rPr lang="en-US" sz="2200" dirty="0">
                <a:solidFill>
                  <a:srgbClr val="00B050"/>
                </a:solidFill>
              </a:rPr>
              <a:t>-Spelling &amp; Vocabulary will be on Day 7 and 8.</a:t>
            </a:r>
          </a:p>
          <a:p>
            <a:r>
              <a:rPr lang="en-US" sz="2200" dirty="0">
                <a:solidFill>
                  <a:srgbClr val="00B050"/>
                </a:solidFill>
              </a:rPr>
              <a:t>-Math, Science, and Social Studies will be after the review day of each chapter.</a:t>
            </a:r>
          </a:p>
        </p:txBody>
      </p:sp>
    </p:spTree>
    <p:extLst>
      <p:ext uri="{BB962C8B-B14F-4D97-AF65-F5344CB8AC3E}">
        <p14:creationId xmlns:p14="http://schemas.microsoft.com/office/powerpoint/2010/main" val="4024600648"/>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305800" cy="457200"/>
          </a:xfrm>
        </p:spPr>
        <p:txBody>
          <a:bodyPr/>
          <a:lstStyle/>
          <a:p>
            <a:pPr algn="ctr"/>
            <a:r>
              <a:rPr lang="en-US" dirty="0"/>
              <a:t>Accelerated Reader</a:t>
            </a:r>
          </a:p>
        </p:txBody>
      </p:sp>
      <p:sp>
        <p:nvSpPr>
          <p:cNvPr id="3" name="Content Placeholder 2"/>
          <p:cNvSpPr>
            <a:spLocks noGrp="1"/>
          </p:cNvSpPr>
          <p:nvPr>
            <p:ph idx="1"/>
          </p:nvPr>
        </p:nvSpPr>
        <p:spPr/>
        <p:txBody>
          <a:bodyPr/>
          <a:lstStyle/>
          <a:p>
            <a:r>
              <a:rPr lang="en-US" dirty="0">
                <a:solidFill>
                  <a:srgbClr val="00B050"/>
                </a:solidFill>
              </a:rPr>
              <a:t>-Used as a motivational tool to encourage students to read.</a:t>
            </a:r>
          </a:p>
          <a:p>
            <a:r>
              <a:rPr lang="en-US" dirty="0">
                <a:solidFill>
                  <a:srgbClr val="00B050"/>
                </a:solidFill>
              </a:rPr>
              <a:t>-Students take a test to give them a reading zone.</a:t>
            </a:r>
          </a:p>
          <a:p>
            <a:r>
              <a:rPr lang="en-US" dirty="0">
                <a:solidFill>
                  <a:srgbClr val="00B050"/>
                </a:solidFill>
              </a:rPr>
              <a:t>-This reading zone gave students a goal to meet in a 9-week period.</a:t>
            </a:r>
          </a:p>
          <a:p>
            <a:r>
              <a:rPr lang="en-US" dirty="0">
                <a:solidFill>
                  <a:srgbClr val="00B050"/>
                </a:solidFill>
              </a:rPr>
              <a:t>-Students must read and take A.R. tests with 80% comprehension to get the Works Independently check on the report card.</a:t>
            </a:r>
          </a:p>
        </p:txBody>
      </p:sp>
    </p:spTree>
    <p:extLst>
      <p:ext uri="{BB962C8B-B14F-4D97-AF65-F5344CB8AC3E}">
        <p14:creationId xmlns:p14="http://schemas.microsoft.com/office/powerpoint/2010/main" val="2953707020"/>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305800" cy="457200"/>
          </a:xfrm>
        </p:spPr>
        <p:txBody>
          <a:bodyPr/>
          <a:lstStyle/>
          <a:p>
            <a:pPr algn="ctr"/>
            <a:r>
              <a:rPr lang="en-US" dirty="0"/>
              <a:t>Accelerated Reader (cont.)</a:t>
            </a:r>
          </a:p>
        </p:txBody>
      </p:sp>
      <p:sp>
        <p:nvSpPr>
          <p:cNvPr id="3" name="Content Placeholder 2"/>
          <p:cNvSpPr>
            <a:spLocks noGrp="1"/>
          </p:cNvSpPr>
          <p:nvPr>
            <p:ph idx="1"/>
          </p:nvPr>
        </p:nvSpPr>
        <p:spPr/>
        <p:txBody>
          <a:bodyPr/>
          <a:lstStyle/>
          <a:p>
            <a:r>
              <a:rPr lang="en-US" dirty="0">
                <a:solidFill>
                  <a:srgbClr val="00B050"/>
                </a:solidFill>
              </a:rPr>
              <a:t>-Students will have time to read in class and at home.</a:t>
            </a:r>
          </a:p>
          <a:p>
            <a:r>
              <a:rPr lang="en-US" dirty="0">
                <a:solidFill>
                  <a:srgbClr val="00B050"/>
                </a:solidFill>
              </a:rPr>
              <a:t>-Students can take books home, but please make sure students return any books that are borrowed.</a:t>
            </a:r>
          </a:p>
          <a:p>
            <a:r>
              <a:rPr lang="en-US" dirty="0">
                <a:solidFill>
                  <a:srgbClr val="00B050"/>
                </a:solidFill>
              </a:rPr>
              <a:t>-Students who meet their A.R. goal will be rewarded at the end of every 9 weeks.</a:t>
            </a:r>
          </a:p>
          <a:p>
            <a:r>
              <a:rPr lang="en-US" dirty="0">
                <a:solidFill>
                  <a:srgbClr val="00B050"/>
                </a:solidFill>
              </a:rPr>
              <a:t>-</a:t>
            </a:r>
            <a:r>
              <a:rPr lang="en-US" dirty="0" err="1">
                <a:solidFill>
                  <a:srgbClr val="00B050"/>
                </a:solidFill>
              </a:rPr>
              <a:t>Arbookfind.com</a:t>
            </a:r>
            <a:endParaRPr lang="en-US" dirty="0">
              <a:solidFill>
                <a:srgbClr val="00B050"/>
              </a:solidFill>
            </a:endParaRPr>
          </a:p>
        </p:txBody>
      </p:sp>
    </p:spTree>
    <p:extLst>
      <p:ext uri="{BB962C8B-B14F-4D97-AF65-F5344CB8AC3E}">
        <p14:creationId xmlns:p14="http://schemas.microsoft.com/office/powerpoint/2010/main" val="2150886225"/>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305800" cy="457200"/>
          </a:xfrm>
        </p:spPr>
        <p:txBody>
          <a:bodyPr/>
          <a:lstStyle/>
          <a:p>
            <a:pPr algn="ctr"/>
            <a:r>
              <a:rPr lang="en-US" dirty="0"/>
              <a:t>Homework  </a:t>
            </a:r>
          </a:p>
        </p:txBody>
      </p:sp>
      <p:sp>
        <p:nvSpPr>
          <p:cNvPr id="3" name="Content Placeholder 2"/>
          <p:cNvSpPr>
            <a:spLocks noGrp="1"/>
          </p:cNvSpPr>
          <p:nvPr>
            <p:ph idx="1"/>
          </p:nvPr>
        </p:nvSpPr>
        <p:spPr>
          <a:xfrm>
            <a:off x="1066800" y="1143000"/>
            <a:ext cx="6553200" cy="4724400"/>
          </a:xfrm>
        </p:spPr>
        <p:txBody>
          <a:bodyPr/>
          <a:lstStyle/>
          <a:p>
            <a:r>
              <a:rPr lang="en-US" sz="2000" dirty="0">
                <a:solidFill>
                  <a:srgbClr val="000000"/>
                </a:solidFill>
              </a:rPr>
              <a:t>-</a:t>
            </a:r>
            <a:r>
              <a:rPr lang="en-US" dirty="0">
                <a:solidFill>
                  <a:srgbClr val="00B050"/>
                </a:solidFill>
              </a:rPr>
              <a:t>All Language Arts homework will be sent home on Day 1 of Wonders. Math homework will be sent home daily and will need to be returned the following day. Students should be writing their homework in their agenda book. Students need to read for 20 minutes every night. Students need to record the book they read and how long they read for in their agenda book.</a:t>
            </a:r>
          </a:p>
        </p:txBody>
      </p:sp>
    </p:spTree>
    <p:extLst>
      <p:ext uri="{BB962C8B-B14F-4D97-AF65-F5344CB8AC3E}">
        <p14:creationId xmlns:p14="http://schemas.microsoft.com/office/powerpoint/2010/main" val="2128018501"/>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762000"/>
            <a:ext cx="8305800" cy="457200"/>
          </a:xfrm>
        </p:spPr>
        <p:txBody>
          <a:bodyPr/>
          <a:lstStyle/>
          <a:p>
            <a:pPr algn="ctr"/>
            <a:r>
              <a:rPr lang="en-US" dirty="0"/>
              <a:t>Take Home Folders</a:t>
            </a:r>
          </a:p>
        </p:txBody>
      </p:sp>
      <p:sp>
        <p:nvSpPr>
          <p:cNvPr id="3" name="Content Placeholder 2"/>
          <p:cNvSpPr>
            <a:spLocks noGrp="1"/>
          </p:cNvSpPr>
          <p:nvPr>
            <p:ph idx="1"/>
          </p:nvPr>
        </p:nvSpPr>
        <p:spPr/>
        <p:txBody>
          <a:bodyPr/>
          <a:lstStyle/>
          <a:p>
            <a:r>
              <a:rPr lang="en-US" dirty="0">
                <a:solidFill>
                  <a:srgbClr val="00B050"/>
                </a:solidFill>
              </a:rPr>
              <a:t>Completed assignments will go home in their “Take Home Folder”. Please take the assignments out and return the empty folder.</a:t>
            </a:r>
          </a:p>
        </p:txBody>
      </p:sp>
    </p:spTree>
    <p:extLst>
      <p:ext uri="{BB962C8B-B14F-4D97-AF65-F5344CB8AC3E}">
        <p14:creationId xmlns:p14="http://schemas.microsoft.com/office/powerpoint/2010/main" val="4065263634"/>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305800" cy="457200"/>
          </a:xfrm>
        </p:spPr>
        <p:txBody>
          <a:bodyPr/>
          <a:lstStyle/>
          <a:p>
            <a:pPr algn="ctr"/>
            <a:r>
              <a:rPr lang="en-US" dirty="0"/>
              <a:t>Water Bottles, Money, Medicine</a:t>
            </a:r>
          </a:p>
        </p:txBody>
      </p:sp>
      <p:sp>
        <p:nvSpPr>
          <p:cNvPr id="3" name="Content Placeholder 2"/>
          <p:cNvSpPr>
            <a:spLocks noGrp="1"/>
          </p:cNvSpPr>
          <p:nvPr>
            <p:ph idx="1"/>
          </p:nvPr>
        </p:nvSpPr>
        <p:spPr/>
        <p:txBody>
          <a:bodyPr/>
          <a:lstStyle/>
          <a:p>
            <a:r>
              <a:rPr lang="en-US" dirty="0">
                <a:solidFill>
                  <a:srgbClr val="00B050"/>
                </a:solidFill>
              </a:rPr>
              <a:t>Your child can bring in one water bottle to have at their desk. Please make sure it is just water.</a:t>
            </a:r>
          </a:p>
          <a:p>
            <a:endParaRPr lang="en-US" dirty="0">
              <a:solidFill>
                <a:srgbClr val="00B050"/>
              </a:solidFill>
            </a:endParaRPr>
          </a:p>
          <a:p>
            <a:r>
              <a:rPr lang="en-US" dirty="0">
                <a:solidFill>
                  <a:srgbClr val="00B050"/>
                </a:solidFill>
              </a:rPr>
              <a:t>When turning money in please place it in a sealed envelope and label it.</a:t>
            </a:r>
          </a:p>
          <a:p>
            <a:endParaRPr lang="en-US" dirty="0">
              <a:solidFill>
                <a:srgbClr val="00B050"/>
              </a:solidFill>
            </a:endParaRPr>
          </a:p>
          <a:p>
            <a:r>
              <a:rPr lang="en-US" dirty="0">
                <a:solidFill>
                  <a:srgbClr val="00B050"/>
                </a:solidFill>
              </a:rPr>
              <a:t>If your child takes any medicine at school it must be handled by the clinic. Please contact the nurse if you have any questions.</a:t>
            </a:r>
          </a:p>
        </p:txBody>
      </p:sp>
    </p:spTree>
    <p:extLst>
      <p:ext uri="{BB962C8B-B14F-4D97-AF65-F5344CB8AC3E}">
        <p14:creationId xmlns:p14="http://schemas.microsoft.com/office/powerpoint/2010/main" val="2674446470"/>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762000"/>
            <a:ext cx="8305800" cy="457200"/>
          </a:xfrm>
        </p:spPr>
        <p:txBody>
          <a:bodyPr/>
          <a:lstStyle/>
          <a:p>
            <a:pPr algn="ctr"/>
            <a:r>
              <a:rPr lang="en-US" dirty="0"/>
              <a:t>Parent-Teacher Communication</a:t>
            </a:r>
          </a:p>
        </p:txBody>
      </p:sp>
      <p:sp>
        <p:nvSpPr>
          <p:cNvPr id="3" name="Content Placeholder 2"/>
          <p:cNvSpPr>
            <a:spLocks noGrp="1"/>
          </p:cNvSpPr>
          <p:nvPr>
            <p:ph idx="1"/>
          </p:nvPr>
        </p:nvSpPr>
        <p:spPr>
          <a:xfrm>
            <a:off x="1295400" y="1371600"/>
            <a:ext cx="6553200" cy="4343400"/>
          </a:xfrm>
        </p:spPr>
        <p:txBody>
          <a:bodyPr/>
          <a:lstStyle/>
          <a:p>
            <a:r>
              <a:rPr lang="en-US" dirty="0">
                <a:solidFill>
                  <a:srgbClr val="00B050"/>
                </a:solidFill>
              </a:rPr>
              <a:t>-Student Binder:</a:t>
            </a:r>
          </a:p>
          <a:p>
            <a:r>
              <a:rPr lang="en-US" dirty="0">
                <a:solidFill>
                  <a:srgbClr val="00B050"/>
                </a:solidFill>
              </a:rPr>
              <a:t>	</a:t>
            </a:r>
            <a:r>
              <a:rPr lang="en-US" sz="2000" dirty="0">
                <a:solidFill>
                  <a:srgbClr val="00B050"/>
                </a:solidFill>
              </a:rPr>
              <a:t>-Weekly Newsletter</a:t>
            </a:r>
          </a:p>
          <a:p>
            <a:r>
              <a:rPr lang="en-US" sz="2000" dirty="0">
                <a:solidFill>
                  <a:srgbClr val="00B050"/>
                </a:solidFill>
              </a:rPr>
              <a:t>	-School Newsletter</a:t>
            </a:r>
          </a:p>
          <a:p>
            <a:r>
              <a:rPr lang="en-US" sz="2000" dirty="0">
                <a:solidFill>
                  <a:srgbClr val="00B050"/>
                </a:solidFill>
              </a:rPr>
              <a:t>	-Monthly Behavior Report</a:t>
            </a:r>
          </a:p>
          <a:p>
            <a:r>
              <a:rPr lang="en-US" sz="2000" dirty="0">
                <a:solidFill>
                  <a:srgbClr val="00B050"/>
                </a:solidFill>
              </a:rPr>
              <a:t>	-Student Work</a:t>
            </a:r>
          </a:p>
          <a:p>
            <a:endParaRPr lang="en-US" dirty="0">
              <a:solidFill>
                <a:srgbClr val="000000"/>
              </a:solidFill>
            </a:endParaRPr>
          </a:p>
        </p:txBody>
      </p:sp>
    </p:spTree>
    <p:extLst>
      <p:ext uri="{BB962C8B-B14F-4D97-AF65-F5344CB8AC3E}">
        <p14:creationId xmlns:p14="http://schemas.microsoft.com/office/powerpoint/2010/main" val="3505007779"/>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305800" cy="457200"/>
          </a:xfrm>
        </p:spPr>
        <p:txBody>
          <a:bodyPr/>
          <a:lstStyle/>
          <a:p>
            <a:pPr algn="ctr"/>
            <a:r>
              <a:rPr lang="en-US" dirty="0"/>
              <a:t>Contact</a:t>
            </a:r>
          </a:p>
        </p:txBody>
      </p:sp>
      <p:sp>
        <p:nvSpPr>
          <p:cNvPr id="3" name="Content Placeholder 2"/>
          <p:cNvSpPr>
            <a:spLocks noGrp="1"/>
          </p:cNvSpPr>
          <p:nvPr>
            <p:ph idx="1"/>
          </p:nvPr>
        </p:nvSpPr>
        <p:spPr/>
        <p:txBody>
          <a:bodyPr/>
          <a:lstStyle/>
          <a:p>
            <a:r>
              <a:rPr lang="en-US" dirty="0">
                <a:solidFill>
                  <a:srgbClr val="00B050"/>
                </a:solidFill>
              </a:rPr>
              <a:t>To contact me you can email me, call the school, or message me on the app Remind. If you have not already signed up for Remind, please do so! </a:t>
            </a:r>
          </a:p>
        </p:txBody>
      </p:sp>
    </p:spTree>
    <p:extLst>
      <p:ext uri="{BB962C8B-B14F-4D97-AF65-F5344CB8AC3E}">
        <p14:creationId xmlns:p14="http://schemas.microsoft.com/office/powerpoint/2010/main" val="611171008"/>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305800" cy="457200"/>
          </a:xfrm>
        </p:spPr>
        <p:txBody>
          <a:bodyPr/>
          <a:lstStyle/>
          <a:p>
            <a:pPr algn="ctr"/>
            <a:r>
              <a:rPr lang="en-US" dirty="0"/>
              <a:t>Attendance Policy</a:t>
            </a:r>
          </a:p>
        </p:txBody>
      </p:sp>
      <p:sp>
        <p:nvSpPr>
          <p:cNvPr id="3" name="Content Placeholder 2"/>
          <p:cNvSpPr>
            <a:spLocks noGrp="1"/>
          </p:cNvSpPr>
          <p:nvPr>
            <p:ph idx="1"/>
          </p:nvPr>
        </p:nvSpPr>
        <p:spPr>
          <a:xfrm>
            <a:off x="1205345" y="1295400"/>
            <a:ext cx="6553200" cy="4114800"/>
          </a:xfrm>
        </p:spPr>
        <p:txBody>
          <a:bodyPr/>
          <a:lstStyle/>
          <a:p>
            <a:r>
              <a:rPr lang="en-US" dirty="0">
                <a:solidFill>
                  <a:srgbClr val="000000"/>
                </a:solidFill>
              </a:rPr>
              <a:t>-</a:t>
            </a:r>
            <a:r>
              <a:rPr lang="en-US" dirty="0">
                <a:solidFill>
                  <a:srgbClr val="00B050"/>
                </a:solidFill>
              </a:rPr>
              <a:t>If your child is sick or has an excused absent please send in a note. </a:t>
            </a:r>
          </a:p>
          <a:p>
            <a:r>
              <a:rPr lang="en-US" dirty="0">
                <a:solidFill>
                  <a:srgbClr val="00B050"/>
                </a:solidFill>
              </a:rPr>
              <a:t>-On the final report card, student’s attendance will be evaluated as acceptable or unacceptable.</a:t>
            </a:r>
          </a:p>
        </p:txBody>
      </p:sp>
    </p:spTree>
    <p:extLst>
      <p:ext uri="{BB962C8B-B14F-4D97-AF65-F5344CB8AC3E}">
        <p14:creationId xmlns:p14="http://schemas.microsoft.com/office/powerpoint/2010/main" val="1493057060"/>
      </p:ext>
    </p:extLst>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85800"/>
            <a:ext cx="8305800" cy="457200"/>
          </a:xfrm>
        </p:spPr>
        <p:txBody>
          <a:bodyPr/>
          <a:lstStyle/>
          <a:p>
            <a:pPr algn="ctr"/>
            <a:r>
              <a:rPr lang="en-US" dirty="0"/>
              <a:t>Birthdays</a:t>
            </a:r>
          </a:p>
        </p:txBody>
      </p:sp>
      <p:sp>
        <p:nvSpPr>
          <p:cNvPr id="3" name="Content Placeholder 2"/>
          <p:cNvSpPr>
            <a:spLocks noGrp="1"/>
          </p:cNvSpPr>
          <p:nvPr>
            <p:ph idx="1"/>
          </p:nvPr>
        </p:nvSpPr>
        <p:spPr/>
        <p:txBody>
          <a:bodyPr/>
          <a:lstStyle/>
          <a:p>
            <a:r>
              <a:rPr lang="en-US" dirty="0">
                <a:solidFill>
                  <a:srgbClr val="00B050"/>
                </a:solidFill>
              </a:rPr>
              <a:t>*Due to COVID, classroom birthday celebrations look a little different.</a:t>
            </a:r>
          </a:p>
          <a:p>
            <a:r>
              <a:rPr lang="en-US" dirty="0">
                <a:solidFill>
                  <a:srgbClr val="00B050"/>
                </a:solidFill>
              </a:rPr>
              <a:t>Please ask your child’s teacher how birthdays will be celebrated in class before the child’s birthdate.</a:t>
            </a:r>
          </a:p>
          <a:p>
            <a:r>
              <a:rPr lang="en-US" dirty="0">
                <a:solidFill>
                  <a:srgbClr val="00B050"/>
                </a:solidFill>
              </a:rPr>
              <a:t>Thank You!</a:t>
            </a:r>
          </a:p>
        </p:txBody>
      </p:sp>
    </p:spTree>
    <p:extLst>
      <p:ext uri="{BB962C8B-B14F-4D97-AF65-F5344CB8AC3E}">
        <p14:creationId xmlns:p14="http://schemas.microsoft.com/office/powerpoint/2010/main" val="1915271064"/>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762000"/>
            <a:ext cx="8305800" cy="457200"/>
          </a:xfrm>
        </p:spPr>
        <p:txBody>
          <a:bodyPr/>
          <a:lstStyle/>
          <a:p>
            <a:pPr algn="ctr"/>
            <a:r>
              <a:rPr lang="en-US" dirty="0"/>
              <a:t>3</a:t>
            </a:r>
            <a:r>
              <a:rPr lang="en-US" baseline="30000" dirty="0"/>
              <a:t>rd</a:t>
            </a:r>
            <a:r>
              <a:rPr lang="en-US" dirty="0"/>
              <a:t> Grade Teachers</a:t>
            </a:r>
          </a:p>
        </p:txBody>
      </p:sp>
      <p:pic>
        <p:nvPicPr>
          <p:cNvPr id="5" name="Content Placeholder 4">
            <a:extLst>
              <a:ext uri="{FF2B5EF4-FFF2-40B4-BE49-F238E27FC236}">
                <a16:creationId xmlns:a16="http://schemas.microsoft.com/office/drawing/2014/main" id="{C54B9968-132F-4AD9-BB29-A270D8B5A5A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0" y="1371600"/>
            <a:ext cx="1285875" cy="1285875"/>
          </a:xfrm>
        </p:spPr>
      </p:pic>
      <p:pic>
        <p:nvPicPr>
          <p:cNvPr id="7" name="Picture 6">
            <a:extLst>
              <a:ext uri="{FF2B5EF4-FFF2-40B4-BE49-F238E27FC236}">
                <a16:creationId xmlns:a16="http://schemas.microsoft.com/office/drawing/2014/main" id="{4A3C6E7B-32C8-4E86-BF8F-3A4FBCCA83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864" y="1371600"/>
            <a:ext cx="1285876" cy="1285876"/>
          </a:xfrm>
          <a:prstGeom prst="rect">
            <a:avLst/>
          </a:prstGeom>
        </p:spPr>
      </p:pic>
      <p:pic>
        <p:nvPicPr>
          <p:cNvPr id="8" name="Picture 7">
            <a:extLst>
              <a:ext uri="{FF2B5EF4-FFF2-40B4-BE49-F238E27FC236}">
                <a16:creationId xmlns:a16="http://schemas.microsoft.com/office/drawing/2014/main" id="{3B85A235-36AA-47D4-9BC6-1AFAD89299F0}"/>
              </a:ext>
            </a:extLst>
          </p:cNvPr>
          <p:cNvPicPr>
            <a:picLocks noChangeAspect="1"/>
          </p:cNvPicPr>
          <p:nvPr/>
        </p:nvPicPr>
        <p:blipFill>
          <a:blip r:embed="rId4"/>
          <a:stretch>
            <a:fillRect/>
          </a:stretch>
        </p:blipFill>
        <p:spPr>
          <a:xfrm>
            <a:off x="5856876" y="1371600"/>
            <a:ext cx="1285875" cy="1285875"/>
          </a:xfrm>
          <a:prstGeom prst="rect">
            <a:avLst/>
          </a:prstGeom>
        </p:spPr>
      </p:pic>
      <p:pic>
        <p:nvPicPr>
          <p:cNvPr id="9" name="Picture 8">
            <a:extLst>
              <a:ext uri="{FF2B5EF4-FFF2-40B4-BE49-F238E27FC236}">
                <a16:creationId xmlns:a16="http://schemas.microsoft.com/office/drawing/2014/main" id="{655EACDB-82CA-4FB3-A607-594687961DF0}"/>
              </a:ext>
            </a:extLst>
          </p:cNvPr>
          <p:cNvPicPr>
            <a:picLocks noChangeAspect="1"/>
          </p:cNvPicPr>
          <p:nvPr/>
        </p:nvPicPr>
        <p:blipFill>
          <a:blip r:embed="rId5"/>
          <a:stretch>
            <a:fillRect/>
          </a:stretch>
        </p:blipFill>
        <p:spPr>
          <a:xfrm>
            <a:off x="1752600" y="3429000"/>
            <a:ext cx="1362075" cy="1362075"/>
          </a:xfrm>
          <a:prstGeom prst="rect">
            <a:avLst/>
          </a:prstGeom>
        </p:spPr>
      </p:pic>
      <p:pic>
        <p:nvPicPr>
          <p:cNvPr id="10" name="Picture 9">
            <a:extLst>
              <a:ext uri="{FF2B5EF4-FFF2-40B4-BE49-F238E27FC236}">
                <a16:creationId xmlns:a16="http://schemas.microsoft.com/office/drawing/2014/main" id="{08FF31E1-CD5B-47E3-8542-D0C5D671534D}"/>
              </a:ext>
            </a:extLst>
          </p:cNvPr>
          <p:cNvPicPr>
            <a:picLocks noChangeAspect="1"/>
          </p:cNvPicPr>
          <p:nvPr/>
        </p:nvPicPr>
        <p:blipFill>
          <a:blip r:embed="rId6"/>
          <a:stretch>
            <a:fillRect/>
          </a:stretch>
        </p:blipFill>
        <p:spPr>
          <a:xfrm>
            <a:off x="3840832" y="3241529"/>
            <a:ext cx="1285876" cy="2130283"/>
          </a:xfrm>
          <a:prstGeom prst="rect">
            <a:avLst/>
          </a:prstGeom>
        </p:spPr>
      </p:pic>
      <p:pic>
        <p:nvPicPr>
          <p:cNvPr id="11" name="Picture 10">
            <a:extLst>
              <a:ext uri="{FF2B5EF4-FFF2-40B4-BE49-F238E27FC236}">
                <a16:creationId xmlns:a16="http://schemas.microsoft.com/office/drawing/2014/main" id="{06FBDFAF-4200-4119-B2C6-BCA9D1B5523D}"/>
              </a:ext>
            </a:extLst>
          </p:cNvPr>
          <p:cNvPicPr>
            <a:picLocks noChangeAspect="1"/>
          </p:cNvPicPr>
          <p:nvPr/>
        </p:nvPicPr>
        <p:blipFill>
          <a:blip r:embed="rId7"/>
          <a:stretch>
            <a:fillRect/>
          </a:stretch>
        </p:blipFill>
        <p:spPr>
          <a:xfrm>
            <a:off x="5815224" y="3450934"/>
            <a:ext cx="1369177" cy="1711471"/>
          </a:xfrm>
          <a:prstGeom prst="rect">
            <a:avLst/>
          </a:prstGeom>
        </p:spPr>
      </p:pic>
    </p:spTree>
    <p:extLst>
      <p:ext uri="{BB962C8B-B14F-4D97-AF65-F5344CB8AC3E}">
        <p14:creationId xmlns:p14="http://schemas.microsoft.com/office/powerpoint/2010/main" val="1959807645"/>
      </p:ext>
    </p:extLst>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305800" cy="457200"/>
          </a:xfrm>
        </p:spPr>
        <p:txBody>
          <a:bodyPr/>
          <a:lstStyle/>
          <a:p>
            <a:pPr algn="ctr"/>
            <a:r>
              <a:rPr lang="en-US" dirty="0"/>
              <a:t>Online Gradebook- FOCUS</a:t>
            </a:r>
          </a:p>
        </p:txBody>
      </p:sp>
      <p:sp>
        <p:nvSpPr>
          <p:cNvPr id="3" name="Content Placeholder 2"/>
          <p:cNvSpPr>
            <a:spLocks noGrp="1"/>
          </p:cNvSpPr>
          <p:nvPr>
            <p:ph idx="1"/>
          </p:nvPr>
        </p:nvSpPr>
        <p:spPr/>
        <p:txBody>
          <a:bodyPr/>
          <a:lstStyle/>
          <a:p>
            <a:pPr>
              <a:buFontTx/>
              <a:buChar char="-"/>
            </a:pPr>
            <a:r>
              <a:rPr lang="en-US" dirty="0">
                <a:solidFill>
                  <a:srgbClr val="00B050"/>
                </a:solidFill>
              </a:rPr>
              <a:t>Please sign-up! There will be lots of communication through FOCUS this year. If you do not have sign-up credentials, please let you child’s teacher know.</a:t>
            </a:r>
          </a:p>
        </p:txBody>
      </p:sp>
    </p:spTree>
    <p:extLst>
      <p:ext uri="{BB962C8B-B14F-4D97-AF65-F5344CB8AC3E}">
        <p14:creationId xmlns:p14="http://schemas.microsoft.com/office/powerpoint/2010/main" val="648416641"/>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305800" cy="457200"/>
          </a:xfrm>
        </p:spPr>
        <p:txBody>
          <a:bodyPr/>
          <a:lstStyle/>
          <a:p>
            <a:pPr algn="ctr"/>
            <a:r>
              <a:rPr lang="en-US" dirty="0"/>
              <a:t>Field Trips &amp; Fun Events</a:t>
            </a:r>
          </a:p>
        </p:txBody>
      </p:sp>
      <p:sp>
        <p:nvSpPr>
          <p:cNvPr id="3" name="Content Placeholder 2"/>
          <p:cNvSpPr>
            <a:spLocks noGrp="1"/>
          </p:cNvSpPr>
          <p:nvPr>
            <p:ph idx="1"/>
          </p:nvPr>
        </p:nvSpPr>
        <p:spPr/>
        <p:txBody>
          <a:bodyPr/>
          <a:lstStyle/>
          <a:p>
            <a:r>
              <a:rPr lang="en-US" dirty="0">
                <a:solidFill>
                  <a:srgbClr val="00B050"/>
                </a:solidFill>
              </a:rPr>
              <a:t>More information will be provided about field trips/ fun events after the first 9-weeks. </a:t>
            </a:r>
          </a:p>
          <a:p>
            <a:endParaRPr lang="en-US" dirty="0">
              <a:solidFill>
                <a:srgbClr val="00B050"/>
              </a:solidFill>
            </a:endParaRPr>
          </a:p>
          <a:p>
            <a:r>
              <a:rPr lang="en-US" dirty="0">
                <a:solidFill>
                  <a:srgbClr val="00B050"/>
                </a:solidFill>
              </a:rPr>
              <a:t>Stay Tuned!</a:t>
            </a:r>
            <a:endParaRPr lang="en-US" dirty="0"/>
          </a:p>
        </p:txBody>
      </p:sp>
      <p:sp>
        <p:nvSpPr>
          <p:cNvPr id="4" name="TextBox 3"/>
          <p:cNvSpPr txBox="1"/>
          <p:nvPr/>
        </p:nvSpPr>
        <p:spPr>
          <a:xfrm>
            <a:off x="4145965" y="252098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86198122"/>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Volunteers Are Always Welcome!</a:t>
            </a:r>
          </a:p>
        </p:txBody>
      </p:sp>
      <p:sp>
        <p:nvSpPr>
          <p:cNvPr id="3" name="Content Placeholder 2"/>
          <p:cNvSpPr>
            <a:spLocks noGrp="1"/>
          </p:cNvSpPr>
          <p:nvPr>
            <p:ph idx="1"/>
          </p:nvPr>
        </p:nvSpPr>
        <p:spPr/>
        <p:txBody>
          <a:bodyPr/>
          <a:lstStyle/>
          <a:p>
            <a:r>
              <a:rPr lang="en-US" sz="2000" dirty="0">
                <a:solidFill>
                  <a:srgbClr val="000000"/>
                </a:solidFill>
              </a:rPr>
              <a:t>-</a:t>
            </a:r>
            <a:r>
              <a:rPr lang="en-US" sz="2000" dirty="0">
                <a:solidFill>
                  <a:srgbClr val="00B050"/>
                </a:solidFill>
              </a:rPr>
              <a:t>If you are available to volunteer your time to work on activities, rip &amp; staple tasks, or taking groups of students to the Media Center to exchange books, please let me know! I will always have something ready if you let me know you’re coming!</a:t>
            </a:r>
          </a:p>
          <a:p>
            <a:r>
              <a:rPr lang="en-US" sz="2000" dirty="0">
                <a:solidFill>
                  <a:srgbClr val="00B050"/>
                </a:solidFill>
              </a:rPr>
              <a:t>-We truly appreciate your help!</a:t>
            </a:r>
          </a:p>
          <a:p>
            <a:r>
              <a:rPr lang="en-US" sz="2000" dirty="0">
                <a:solidFill>
                  <a:srgbClr val="00B050"/>
                </a:solidFill>
              </a:rPr>
              <a:t>- Sign up for the volunteer application online at </a:t>
            </a:r>
            <a:r>
              <a:rPr lang="en-US" sz="2000" dirty="0" err="1">
                <a:solidFill>
                  <a:srgbClr val="00B050"/>
                </a:solidFill>
              </a:rPr>
              <a:t>leonschools.net</a:t>
            </a:r>
            <a:endParaRPr lang="en-US" sz="2000" dirty="0">
              <a:solidFill>
                <a:srgbClr val="00B050"/>
              </a:solidFill>
            </a:endParaRPr>
          </a:p>
        </p:txBody>
      </p:sp>
    </p:spTree>
    <p:extLst>
      <p:ext uri="{BB962C8B-B14F-4D97-AF65-F5344CB8AC3E}">
        <p14:creationId xmlns:p14="http://schemas.microsoft.com/office/powerpoint/2010/main" val="2423386626"/>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290B-17B6-4D3B-B705-2650AB67B710}"/>
              </a:ext>
            </a:extLst>
          </p:cNvPr>
          <p:cNvSpPr>
            <a:spLocks noGrp="1"/>
          </p:cNvSpPr>
          <p:nvPr>
            <p:ph type="title"/>
          </p:nvPr>
        </p:nvSpPr>
        <p:spPr/>
        <p:txBody>
          <a:bodyPr/>
          <a:lstStyle/>
          <a:p>
            <a:r>
              <a:rPr lang="en-US" dirty="0"/>
              <a:t>Parent-Teacher Conferences</a:t>
            </a:r>
          </a:p>
        </p:txBody>
      </p:sp>
      <p:sp>
        <p:nvSpPr>
          <p:cNvPr id="3" name="Content Placeholder 2">
            <a:extLst>
              <a:ext uri="{FF2B5EF4-FFF2-40B4-BE49-F238E27FC236}">
                <a16:creationId xmlns:a16="http://schemas.microsoft.com/office/drawing/2014/main" id="{5104459D-6B28-4FFB-AB34-AE43BE809EAD}"/>
              </a:ext>
            </a:extLst>
          </p:cNvPr>
          <p:cNvSpPr>
            <a:spLocks noGrp="1"/>
          </p:cNvSpPr>
          <p:nvPr>
            <p:ph idx="1"/>
          </p:nvPr>
        </p:nvSpPr>
        <p:spPr/>
        <p:txBody>
          <a:bodyPr/>
          <a:lstStyle/>
          <a:p>
            <a:r>
              <a:rPr lang="en-US" dirty="0"/>
              <a:t>Conferences will be held via ZOOM. Your child’s teacher will have a sign-up genius link sent to you on Remind. </a:t>
            </a:r>
          </a:p>
          <a:p>
            <a:r>
              <a:rPr lang="en-US" dirty="0"/>
              <a:t>Look out for this link in the upcoming weeks.</a:t>
            </a:r>
          </a:p>
        </p:txBody>
      </p:sp>
    </p:spTree>
    <p:extLst>
      <p:ext uri="{BB962C8B-B14F-4D97-AF65-F5344CB8AC3E}">
        <p14:creationId xmlns:p14="http://schemas.microsoft.com/office/powerpoint/2010/main" val="900153095"/>
      </p:ext>
    </p:extLst>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305800" cy="457200"/>
          </a:xfrm>
        </p:spPr>
        <p:txBody>
          <a:bodyPr/>
          <a:lstStyle/>
          <a:p>
            <a:pPr algn="ctr"/>
            <a:r>
              <a:rPr lang="en-US" dirty="0"/>
              <a:t>Questions or Concerns</a:t>
            </a:r>
          </a:p>
        </p:txBody>
      </p:sp>
      <p:sp>
        <p:nvSpPr>
          <p:cNvPr id="3" name="Content Placeholder 2"/>
          <p:cNvSpPr>
            <a:spLocks noGrp="1"/>
          </p:cNvSpPr>
          <p:nvPr>
            <p:ph idx="1"/>
          </p:nvPr>
        </p:nvSpPr>
        <p:spPr/>
        <p:txBody>
          <a:bodyPr/>
          <a:lstStyle/>
          <a:p>
            <a:r>
              <a:rPr lang="en-US" dirty="0">
                <a:solidFill>
                  <a:srgbClr val="000000"/>
                </a:solidFill>
              </a:rPr>
              <a:t>-</a:t>
            </a:r>
            <a:r>
              <a:rPr lang="en-US" dirty="0">
                <a:solidFill>
                  <a:srgbClr val="00B050"/>
                </a:solidFill>
              </a:rPr>
              <a:t>Many questions/concerns will be addressed during your parent/teacher conference. </a:t>
            </a:r>
          </a:p>
          <a:p>
            <a:r>
              <a:rPr lang="en-US" dirty="0">
                <a:solidFill>
                  <a:srgbClr val="00B050"/>
                </a:solidFill>
              </a:rPr>
              <a:t>If there are questions/concerns that need to be addressed immediately, reach out to your child’s teacher.</a:t>
            </a:r>
          </a:p>
        </p:txBody>
      </p:sp>
    </p:spTree>
    <p:extLst>
      <p:ext uri="{BB962C8B-B14F-4D97-AF65-F5344CB8AC3E}">
        <p14:creationId xmlns:p14="http://schemas.microsoft.com/office/powerpoint/2010/main" val="3144836043"/>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832CB-550B-436C-B578-F69734F0D897}"/>
              </a:ext>
            </a:extLst>
          </p:cNvPr>
          <p:cNvSpPr>
            <a:spLocks noGrp="1"/>
          </p:cNvSpPr>
          <p:nvPr>
            <p:ph type="title"/>
          </p:nvPr>
        </p:nvSpPr>
        <p:spPr/>
        <p:txBody>
          <a:bodyPr/>
          <a:lstStyle/>
          <a:p>
            <a:r>
              <a:rPr lang="en-US" dirty="0"/>
              <a:t>Teachers Contact Info</a:t>
            </a:r>
          </a:p>
        </p:txBody>
      </p:sp>
      <p:sp>
        <p:nvSpPr>
          <p:cNvPr id="3" name="Content Placeholder 2">
            <a:extLst>
              <a:ext uri="{FF2B5EF4-FFF2-40B4-BE49-F238E27FC236}">
                <a16:creationId xmlns:a16="http://schemas.microsoft.com/office/drawing/2014/main" id="{A1D141FD-D990-495D-ABD8-8D17DECC4B54}"/>
              </a:ext>
            </a:extLst>
          </p:cNvPr>
          <p:cNvSpPr>
            <a:spLocks noGrp="1"/>
          </p:cNvSpPr>
          <p:nvPr>
            <p:ph idx="1"/>
          </p:nvPr>
        </p:nvSpPr>
        <p:spPr/>
        <p:txBody>
          <a:bodyPr/>
          <a:lstStyle/>
          <a:p>
            <a:r>
              <a:rPr lang="en-US" dirty="0"/>
              <a:t>*From left to right on previous slide*</a:t>
            </a:r>
          </a:p>
          <a:p>
            <a:pPr marL="457200" indent="-457200">
              <a:buAutoNum type="arabicPeriod"/>
            </a:pPr>
            <a:r>
              <a:rPr lang="en-US" sz="2000" dirty="0"/>
              <a:t>Samantha </a:t>
            </a:r>
            <a:r>
              <a:rPr lang="en-US" sz="2000" dirty="0">
                <a:hlinkClick r:id="rId2"/>
              </a:rPr>
              <a:t>Bouie-bouies@leonschools.net</a:t>
            </a:r>
            <a:endParaRPr lang="en-US" sz="2000" dirty="0"/>
          </a:p>
          <a:p>
            <a:pPr marL="457200" indent="-457200">
              <a:buAutoNum type="arabicPeriod"/>
            </a:pPr>
            <a:r>
              <a:rPr lang="en-US" sz="2000" dirty="0"/>
              <a:t>Ginny </a:t>
            </a:r>
            <a:r>
              <a:rPr lang="en-US" sz="2000" dirty="0" err="1"/>
              <a:t>Telander</a:t>
            </a:r>
            <a:r>
              <a:rPr lang="en-US" sz="2000" dirty="0"/>
              <a:t>- </a:t>
            </a:r>
            <a:r>
              <a:rPr lang="en-US" sz="2000" dirty="0">
                <a:hlinkClick r:id="rId3"/>
              </a:rPr>
              <a:t>telanderv@leonschools.net</a:t>
            </a:r>
            <a:endParaRPr lang="en-US" sz="2000" dirty="0"/>
          </a:p>
          <a:p>
            <a:pPr marL="457200" indent="-457200">
              <a:buAutoNum type="arabicPeriod"/>
            </a:pPr>
            <a:r>
              <a:rPr lang="en-US" sz="2000" dirty="0"/>
              <a:t>Brianna Barrett- </a:t>
            </a:r>
            <a:r>
              <a:rPr lang="en-US" sz="2000" dirty="0">
                <a:hlinkClick r:id="rId4"/>
              </a:rPr>
              <a:t>barrettb@leonschools.net</a:t>
            </a:r>
            <a:endParaRPr lang="en-US" sz="2000" dirty="0"/>
          </a:p>
          <a:p>
            <a:pPr marL="457200" indent="-457200">
              <a:buAutoNum type="arabicPeriod"/>
            </a:pPr>
            <a:r>
              <a:rPr lang="en-US" sz="2000" dirty="0"/>
              <a:t>Carmen Cox- </a:t>
            </a:r>
            <a:r>
              <a:rPr lang="en-US" sz="2000" dirty="0">
                <a:hlinkClick r:id="rId5"/>
              </a:rPr>
              <a:t>coxc@leonschools.net</a:t>
            </a:r>
            <a:endParaRPr lang="en-US" sz="2000" dirty="0"/>
          </a:p>
          <a:p>
            <a:pPr marL="457200" indent="-457200">
              <a:buAutoNum type="arabicPeriod"/>
            </a:pPr>
            <a:r>
              <a:rPr lang="en-US" sz="2000" dirty="0"/>
              <a:t>Meghan Howell- </a:t>
            </a:r>
            <a:r>
              <a:rPr lang="en-US" sz="2000" dirty="0">
                <a:hlinkClick r:id="rId6"/>
              </a:rPr>
              <a:t>howellm@leonschools.net</a:t>
            </a:r>
            <a:endParaRPr lang="en-US" sz="2000" dirty="0"/>
          </a:p>
          <a:p>
            <a:pPr marL="457200" indent="-457200">
              <a:buAutoNum type="arabicPeriod"/>
            </a:pPr>
            <a:endParaRPr lang="en-US" sz="2000" dirty="0"/>
          </a:p>
          <a:p>
            <a:pPr marL="457200" indent="-457200">
              <a:buAutoNum type="arabicPeriod"/>
            </a:pPr>
            <a:r>
              <a:rPr lang="en-US" sz="2000" dirty="0"/>
              <a:t>Tricia Francis- </a:t>
            </a:r>
            <a:r>
              <a:rPr lang="en-US" sz="2000" dirty="0">
                <a:hlinkClick r:id="rId7"/>
              </a:rPr>
              <a:t>Francisp@leonschools.net</a:t>
            </a:r>
            <a:endParaRPr lang="en-US" sz="2000" dirty="0"/>
          </a:p>
          <a:p>
            <a:pPr marL="0" indent="0"/>
            <a:r>
              <a:rPr lang="en-US" dirty="0"/>
              <a:t>School Number: (850) 487-1216</a:t>
            </a:r>
          </a:p>
        </p:txBody>
      </p:sp>
    </p:spTree>
    <p:extLst>
      <p:ext uri="{BB962C8B-B14F-4D97-AF65-F5344CB8AC3E}">
        <p14:creationId xmlns:p14="http://schemas.microsoft.com/office/powerpoint/2010/main" val="3380857379"/>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709" y="755073"/>
            <a:ext cx="8305800" cy="457200"/>
          </a:xfrm>
        </p:spPr>
        <p:txBody>
          <a:bodyPr/>
          <a:lstStyle/>
          <a:p>
            <a:pPr algn="ctr"/>
            <a:r>
              <a:rPr lang="en-US" dirty="0"/>
              <a:t>Daily Schedule</a:t>
            </a:r>
          </a:p>
        </p:txBody>
      </p:sp>
      <p:sp>
        <p:nvSpPr>
          <p:cNvPr id="3" name="Content Placeholder 2"/>
          <p:cNvSpPr>
            <a:spLocks noGrp="1"/>
          </p:cNvSpPr>
          <p:nvPr>
            <p:ph idx="1"/>
          </p:nvPr>
        </p:nvSpPr>
        <p:spPr>
          <a:xfrm>
            <a:off x="1524000" y="1219200"/>
            <a:ext cx="7162800" cy="5334000"/>
          </a:xfrm>
        </p:spPr>
        <p:txBody>
          <a:bodyPr/>
          <a:lstStyle/>
          <a:p>
            <a:r>
              <a:rPr lang="en-US" dirty="0">
                <a:solidFill>
                  <a:srgbClr val="00B050"/>
                </a:solidFill>
              </a:rPr>
              <a:t>8:45-9:15: Reading Interventions</a:t>
            </a:r>
          </a:p>
          <a:p>
            <a:r>
              <a:rPr lang="en-US" dirty="0">
                <a:solidFill>
                  <a:srgbClr val="00B050"/>
                </a:solidFill>
              </a:rPr>
              <a:t>9:15-10:30:	 Whole Group Reading</a:t>
            </a:r>
          </a:p>
          <a:p>
            <a:r>
              <a:rPr lang="en-US" dirty="0">
                <a:solidFill>
                  <a:srgbClr val="00B050"/>
                </a:solidFill>
              </a:rPr>
              <a:t>10:30-10:55: Whole Group Math</a:t>
            </a:r>
          </a:p>
          <a:p>
            <a:r>
              <a:rPr lang="en-US" dirty="0">
                <a:solidFill>
                  <a:srgbClr val="00B050"/>
                </a:solidFill>
              </a:rPr>
              <a:t>11:00-11:25: Lunch</a:t>
            </a:r>
          </a:p>
          <a:p>
            <a:r>
              <a:rPr lang="en-US" dirty="0">
                <a:solidFill>
                  <a:srgbClr val="00B050"/>
                </a:solidFill>
              </a:rPr>
              <a:t>11:30-11:50: Recess</a:t>
            </a:r>
          </a:p>
          <a:p>
            <a:r>
              <a:rPr lang="en-US" dirty="0">
                <a:solidFill>
                  <a:srgbClr val="00B050"/>
                </a:solidFill>
              </a:rPr>
              <a:t>11:55-1:00 Whole Group Math </a:t>
            </a:r>
          </a:p>
          <a:p>
            <a:r>
              <a:rPr lang="en-US" dirty="0">
                <a:solidFill>
                  <a:srgbClr val="00B050"/>
                </a:solidFill>
              </a:rPr>
              <a:t>1:05-1:50: Special Area	</a:t>
            </a:r>
          </a:p>
          <a:p>
            <a:r>
              <a:rPr lang="en-US" dirty="0">
                <a:solidFill>
                  <a:srgbClr val="00B050"/>
                </a:solidFill>
              </a:rPr>
              <a:t>1:55-2:40: Science/Social Studies </a:t>
            </a:r>
          </a:p>
          <a:p>
            <a:r>
              <a:rPr lang="en-US" dirty="0">
                <a:solidFill>
                  <a:srgbClr val="00B050"/>
                </a:solidFill>
              </a:rPr>
              <a:t>2:40-2:50: Pack-up/ Dismissal</a:t>
            </a:r>
          </a:p>
          <a:p>
            <a:r>
              <a:rPr lang="en-US" sz="1800" dirty="0">
                <a:solidFill>
                  <a:schemeClr val="tx1"/>
                </a:solidFill>
              </a:rPr>
              <a:t>*Daily Schedules may differ a bit with every classroom. Please consult with your child’s teacher for their classroom schedule.</a:t>
            </a:r>
          </a:p>
          <a:p>
            <a:endParaRPr lang="en-US" dirty="0"/>
          </a:p>
          <a:p>
            <a:endParaRPr lang="en-US" dirty="0">
              <a:solidFill>
                <a:schemeClr val="tx1"/>
              </a:solidFill>
            </a:endParaRPr>
          </a:p>
        </p:txBody>
      </p:sp>
    </p:spTree>
    <p:extLst>
      <p:ext uri="{BB962C8B-B14F-4D97-AF65-F5344CB8AC3E}">
        <p14:creationId xmlns:p14="http://schemas.microsoft.com/office/powerpoint/2010/main" val="934855970"/>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&amp; Class Rules and Expectations</a:t>
            </a:r>
          </a:p>
        </p:txBody>
      </p:sp>
      <p:sp>
        <p:nvSpPr>
          <p:cNvPr id="3" name="Content Placeholder 2"/>
          <p:cNvSpPr>
            <a:spLocks noGrp="1"/>
          </p:cNvSpPr>
          <p:nvPr>
            <p:ph idx="1"/>
          </p:nvPr>
        </p:nvSpPr>
        <p:spPr>
          <a:xfrm>
            <a:off x="1524000" y="1066800"/>
            <a:ext cx="6553200" cy="4419600"/>
          </a:xfrm>
        </p:spPr>
        <p:txBody>
          <a:bodyPr/>
          <a:lstStyle/>
          <a:p>
            <a:r>
              <a:rPr lang="en-US" dirty="0">
                <a:solidFill>
                  <a:srgbClr val="00B050"/>
                </a:solidFill>
              </a:rPr>
              <a:t>Students will:</a:t>
            </a:r>
          </a:p>
          <a:p>
            <a:r>
              <a:rPr lang="en-US" dirty="0">
                <a:solidFill>
                  <a:srgbClr val="00B050"/>
                </a:solidFill>
              </a:rPr>
              <a:t>-Follow directions quickly</a:t>
            </a:r>
          </a:p>
          <a:p>
            <a:r>
              <a:rPr lang="en-US" dirty="0">
                <a:solidFill>
                  <a:srgbClr val="00B050"/>
                </a:solidFill>
              </a:rPr>
              <a:t>-Raise your hand for permission to speak or leave your seat</a:t>
            </a:r>
          </a:p>
          <a:p>
            <a:r>
              <a:rPr lang="en-US" dirty="0">
                <a:solidFill>
                  <a:srgbClr val="00B050"/>
                </a:solidFill>
              </a:rPr>
              <a:t>-make smart choices</a:t>
            </a:r>
          </a:p>
          <a:p>
            <a:r>
              <a:rPr lang="en-US" dirty="0">
                <a:solidFill>
                  <a:srgbClr val="00B050"/>
                </a:solidFill>
              </a:rPr>
              <a:t>- Be Respectful</a:t>
            </a:r>
          </a:p>
          <a:p>
            <a:r>
              <a:rPr lang="en-US" dirty="0">
                <a:solidFill>
                  <a:srgbClr val="00B050"/>
                </a:solidFill>
              </a:rPr>
              <a:t>-Be Responsible</a:t>
            </a:r>
          </a:p>
          <a:p>
            <a:r>
              <a:rPr lang="en-US" dirty="0">
                <a:solidFill>
                  <a:srgbClr val="00B050"/>
                </a:solidFill>
              </a:rPr>
              <a:t>-Be Safe</a:t>
            </a: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600019375"/>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305800" cy="457200"/>
          </a:xfrm>
        </p:spPr>
        <p:txBody>
          <a:bodyPr/>
          <a:lstStyle/>
          <a:p>
            <a:pPr algn="ctr"/>
            <a:r>
              <a:rPr lang="en-US" dirty="0"/>
              <a:t>Consequences</a:t>
            </a:r>
          </a:p>
        </p:txBody>
      </p:sp>
      <p:sp>
        <p:nvSpPr>
          <p:cNvPr id="3" name="Content Placeholder 2"/>
          <p:cNvSpPr>
            <a:spLocks noGrp="1"/>
          </p:cNvSpPr>
          <p:nvPr>
            <p:ph idx="1"/>
          </p:nvPr>
        </p:nvSpPr>
        <p:spPr>
          <a:xfrm>
            <a:off x="1295400" y="1371600"/>
            <a:ext cx="6553200" cy="4495800"/>
          </a:xfrm>
        </p:spPr>
        <p:txBody>
          <a:bodyPr/>
          <a:lstStyle/>
          <a:p>
            <a:pPr lvl="0"/>
            <a:r>
              <a:rPr lang="en-US" sz="2000" dirty="0">
                <a:solidFill>
                  <a:srgbClr val="00B050"/>
                </a:solidFill>
              </a:rPr>
              <a:t>  Please check with your child’s teacher for their classroom consequences.</a:t>
            </a:r>
          </a:p>
        </p:txBody>
      </p:sp>
    </p:spTree>
    <p:extLst>
      <p:ext uri="{BB962C8B-B14F-4D97-AF65-F5344CB8AC3E}">
        <p14:creationId xmlns:p14="http://schemas.microsoft.com/office/powerpoint/2010/main" val="553106437"/>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457200"/>
          </a:xfrm>
        </p:spPr>
        <p:txBody>
          <a:bodyPr/>
          <a:lstStyle/>
          <a:p>
            <a:pPr algn="ctr"/>
            <a:r>
              <a:rPr lang="en-US" dirty="0"/>
              <a:t>Positive Behavior System</a:t>
            </a:r>
          </a:p>
        </p:txBody>
      </p:sp>
      <p:sp>
        <p:nvSpPr>
          <p:cNvPr id="3" name="Content Placeholder 2"/>
          <p:cNvSpPr>
            <a:spLocks noGrp="1"/>
          </p:cNvSpPr>
          <p:nvPr>
            <p:ph idx="1"/>
          </p:nvPr>
        </p:nvSpPr>
        <p:spPr>
          <a:xfrm>
            <a:off x="1295400" y="1524000"/>
            <a:ext cx="6553200" cy="4343400"/>
          </a:xfrm>
        </p:spPr>
        <p:txBody>
          <a:bodyPr/>
          <a:lstStyle/>
          <a:p>
            <a:r>
              <a:rPr lang="en-US" sz="2200" dirty="0">
                <a:solidFill>
                  <a:srgbClr val="00B050"/>
                </a:solidFill>
              </a:rPr>
              <a:t>-Earning Tickets to Class Store </a:t>
            </a:r>
          </a:p>
          <a:p>
            <a:pPr>
              <a:buFontTx/>
              <a:buChar char="-"/>
            </a:pPr>
            <a:r>
              <a:rPr lang="en-US" sz="2200" dirty="0">
                <a:solidFill>
                  <a:srgbClr val="00B050"/>
                </a:solidFill>
              </a:rPr>
              <a:t>Verbal Praise</a:t>
            </a:r>
          </a:p>
          <a:p>
            <a:pPr>
              <a:buFontTx/>
              <a:buChar char="-"/>
            </a:pPr>
            <a:r>
              <a:rPr lang="en-US" sz="2200" dirty="0">
                <a:solidFill>
                  <a:srgbClr val="00B050"/>
                </a:solidFill>
              </a:rPr>
              <a:t>Celebration Tickets</a:t>
            </a:r>
          </a:p>
          <a:p>
            <a:pPr>
              <a:buFontTx/>
              <a:buChar char="-"/>
            </a:pPr>
            <a:r>
              <a:rPr lang="en-US" sz="2200" dirty="0">
                <a:solidFill>
                  <a:srgbClr val="00B050"/>
                </a:solidFill>
              </a:rPr>
              <a:t>Positive Notes home</a:t>
            </a:r>
          </a:p>
          <a:p>
            <a:pPr>
              <a:buFontTx/>
              <a:buChar char="-"/>
            </a:pPr>
            <a:r>
              <a:rPr lang="en-US" sz="2200" dirty="0">
                <a:solidFill>
                  <a:srgbClr val="00B050"/>
                </a:solidFill>
              </a:rPr>
              <a:t>Lunch Bunch</a:t>
            </a:r>
          </a:p>
        </p:txBody>
      </p:sp>
    </p:spTree>
    <p:extLst>
      <p:ext uri="{BB962C8B-B14F-4D97-AF65-F5344CB8AC3E}">
        <p14:creationId xmlns:p14="http://schemas.microsoft.com/office/powerpoint/2010/main" val="567195296"/>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305800" cy="457200"/>
          </a:xfrm>
        </p:spPr>
        <p:txBody>
          <a:bodyPr/>
          <a:lstStyle/>
          <a:p>
            <a:pPr algn="ctr"/>
            <a:r>
              <a:rPr lang="en-US" dirty="0"/>
              <a:t>Grading Policy </a:t>
            </a:r>
          </a:p>
        </p:txBody>
      </p:sp>
      <p:sp>
        <p:nvSpPr>
          <p:cNvPr id="3" name="Content Placeholder 2"/>
          <p:cNvSpPr>
            <a:spLocks noGrp="1"/>
          </p:cNvSpPr>
          <p:nvPr>
            <p:ph idx="1"/>
          </p:nvPr>
        </p:nvSpPr>
        <p:spPr/>
        <p:txBody>
          <a:bodyPr/>
          <a:lstStyle/>
          <a:p>
            <a:r>
              <a:rPr lang="en-US" dirty="0">
                <a:solidFill>
                  <a:srgbClr val="00B050"/>
                </a:solidFill>
              </a:rPr>
              <a:t>-Reading and Writing are under Language Arts.</a:t>
            </a:r>
          </a:p>
          <a:p>
            <a:endParaRPr lang="en-US" dirty="0">
              <a:solidFill>
                <a:srgbClr val="00B050"/>
              </a:solidFill>
            </a:endParaRPr>
          </a:p>
          <a:p>
            <a:r>
              <a:rPr lang="en-US" dirty="0">
                <a:solidFill>
                  <a:srgbClr val="00B050"/>
                </a:solidFill>
              </a:rPr>
              <a:t>--All students will receive grades A-F.</a:t>
            </a:r>
          </a:p>
          <a:p>
            <a:r>
              <a:rPr lang="en-US" dirty="0">
                <a:solidFill>
                  <a:srgbClr val="00B050"/>
                </a:solidFill>
              </a:rPr>
              <a:t>A-90%-100%	D-60%-69%</a:t>
            </a:r>
          </a:p>
          <a:p>
            <a:r>
              <a:rPr lang="en-US" dirty="0">
                <a:solidFill>
                  <a:srgbClr val="00B050"/>
                </a:solidFill>
              </a:rPr>
              <a:t>B-80%-89%	F-Below 69%</a:t>
            </a:r>
          </a:p>
          <a:p>
            <a:r>
              <a:rPr lang="en-US" dirty="0">
                <a:solidFill>
                  <a:srgbClr val="00B050"/>
                </a:solidFill>
              </a:rPr>
              <a:t>C-70%-79%</a:t>
            </a:r>
          </a:p>
        </p:txBody>
      </p:sp>
    </p:spTree>
    <p:extLst>
      <p:ext uri="{BB962C8B-B14F-4D97-AF65-F5344CB8AC3E}">
        <p14:creationId xmlns:p14="http://schemas.microsoft.com/office/powerpoint/2010/main" val="2109791572"/>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85800"/>
            <a:ext cx="8305800" cy="457200"/>
          </a:xfrm>
        </p:spPr>
        <p:txBody>
          <a:bodyPr/>
          <a:lstStyle/>
          <a:p>
            <a:pPr algn="ctr"/>
            <a:r>
              <a:rPr lang="en-US" dirty="0"/>
              <a:t>Grading Policy</a:t>
            </a:r>
          </a:p>
        </p:txBody>
      </p:sp>
      <p:sp>
        <p:nvSpPr>
          <p:cNvPr id="3" name="Content Placeholder 2"/>
          <p:cNvSpPr>
            <a:spLocks noGrp="1"/>
          </p:cNvSpPr>
          <p:nvPr>
            <p:ph idx="1"/>
          </p:nvPr>
        </p:nvSpPr>
        <p:spPr/>
        <p:txBody>
          <a:bodyPr/>
          <a:lstStyle/>
          <a:p>
            <a:pPr algn="ctr"/>
            <a:r>
              <a:rPr lang="en-US" sz="1400" u="sng" dirty="0">
                <a:solidFill>
                  <a:schemeClr val="tx1"/>
                </a:solidFill>
              </a:rPr>
              <a:t>Language Arts:</a:t>
            </a:r>
            <a:endParaRPr lang="en-US" sz="1400" dirty="0">
              <a:solidFill>
                <a:schemeClr val="tx1"/>
              </a:solidFill>
            </a:endParaRPr>
          </a:p>
          <a:p>
            <a:r>
              <a:rPr lang="en-US" sz="1400" dirty="0">
                <a:solidFill>
                  <a:srgbClr val="00B050"/>
                </a:solidFill>
              </a:rPr>
              <a:t>	Weekly Wonders Assessments – 70%</a:t>
            </a:r>
          </a:p>
          <a:p>
            <a:r>
              <a:rPr lang="en-US" sz="1400" dirty="0">
                <a:solidFill>
                  <a:srgbClr val="00B050"/>
                </a:solidFill>
              </a:rPr>
              <a:t>	Spelling and Vocabulary- 20%</a:t>
            </a:r>
          </a:p>
          <a:p>
            <a:r>
              <a:rPr lang="en-US" sz="1400" dirty="0">
                <a:solidFill>
                  <a:srgbClr val="00B050"/>
                </a:solidFill>
              </a:rPr>
              <a:t>	Skill-base Assignment, Grammar Activities, Classwork – 10%</a:t>
            </a:r>
          </a:p>
          <a:p>
            <a:pPr algn="ctr"/>
            <a:r>
              <a:rPr lang="en-US" sz="1400" u="sng" dirty="0">
                <a:solidFill>
                  <a:schemeClr val="tx1"/>
                </a:solidFill>
              </a:rPr>
              <a:t>Math:</a:t>
            </a:r>
            <a:endParaRPr lang="en-US" sz="1400" dirty="0">
              <a:solidFill>
                <a:schemeClr val="tx1"/>
              </a:solidFill>
            </a:endParaRPr>
          </a:p>
          <a:p>
            <a:r>
              <a:rPr lang="en-US" sz="1400" dirty="0">
                <a:solidFill>
                  <a:srgbClr val="00B050"/>
                </a:solidFill>
              </a:rPr>
              <a:t>	Chapter Assessments – 70%</a:t>
            </a:r>
          </a:p>
          <a:p>
            <a:r>
              <a:rPr lang="en-US" sz="1400" dirty="0">
                <a:solidFill>
                  <a:srgbClr val="00B050"/>
                </a:solidFill>
              </a:rPr>
              <a:t>	Chapter Review – 20%</a:t>
            </a:r>
          </a:p>
          <a:p>
            <a:r>
              <a:rPr lang="en-US" sz="1400" dirty="0">
                <a:solidFill>
                  <a:srgbClr val="00B050"/>
                </a:solidFill>
              </a:rPr>
              <a:t>	Mid. Chapter Checkpoint- 10%</a:t>
            </a:r>
          </a:p>
          <a:p>
            <a:pPr algn="ctr"/>
            <a:r>
              <a:rPr lang="en-US" sz="1400" u="sng" dirty="0">
                <a:solidFill>
                  <a:schemeClr val="tx1"/>
                </a:solidFill>
              </a:rPr>
              <a:t>Science: </a:t>
            </a:r>
            <a:endParaRPr lang="en-US" sz="1400" dirty="0">
              <a:solidFill>
                <a:schemeClr val="tx1"/>
              </a:solidFill>
            </a:endParaRPr>
          </a:p>
          <a:p>
            <a:r>
              <a:rPr lang="en-US" sz="1400" dirty="0">
                <a:solidFill>
                  <a:srgbClr val="00B050"/>
                </a:solidFill>
              </a:rPr>
              <a:t>	Standards Assessment – 70%</a:t>
            </a:r>
          </a:p>
          <a:p>
            <a:r>
              <a:rPr lang="en-US" sz="1400" dirty="0">
                <a:solidFill>
                  <a:srgbClr val="00B050"/>
                </a:solidFill>
              </a:rPr>
              <a:t>	Quizzes, Classwork, Activities/ Projects – 20%</a:t>
            </a:r>
          </a:p>
          <a:p>
            <a:r>
              <a:rPr lang="en-US" sz="1400" dirty="0">
                <a:solidFill>
                  <a:srgbClr val="00B050"/>
                </a:solidFill>
              </a:rPr>
              <a:t>	Participation- 10%</a:t>
            </a:r>
          </a:p>
          <a:p>
            <a:pPr algn="ctr"/>
            <a:r>
              <a:rPr lang="en-US" sz="1400" dirty="0">
                <a:solidFill>
                  <a:srgbClr val="00B050"/>
                </a:solidFill>
              </a:rPr>
              <a:t> </a:t>
            </a:r>
            <a:r>
              <a:rPr lang="en-US" sz="1400" u="sng" dirty="0">
                <a:solidFill>
                  <a:schemeClr val="tx1"/>
                </a:solidFill>
              </a:rPr>
              <a:t>Social Studies:</a:t>
            </a:r>
            <a:endParaRPr lang="en-US" sz="1400" dirty="0">
              <a:solidFill>
                <a:schemeClr val="tx1"/>
              </a:solidFill>
            </a:endParaRPr>
          </a:p>
          <a:p>
            <a:r>
              <a:rPr lang="en-US" sz="1400" dirty="0">
                <a:solidFill>
                  <a:srgbClr val="00B050"/>
                </a:solidFill>
              </a:rPr>
              <a:t>	Standards Assessment – 70%</a:t>
            </a:r>
          </a:p>
          <a:p>
            <a:r>
              <a:rPr lang="en-US" sz="1400" dirty="0">
                <a:solidFill>
                  <a:srgbClr val="00B050"/>
                </a:solidFill>
              </a:rPr>
              <a:t>	Quizzes, Classwork, Activities/Projects – 20%</a:t>
            </a:r>
          </a:p>
          <a:p>
            <a:r>
              <a:rPr lang="en-US" sz="1400" dirty="0">
                <a:solidFill>
                  <a:srgbClr val="00B050"/>
                </a:solidFill>
              </a:rPr>
              <a:t>	Participation- 10%</a:t>
            </a:r>
          </a:p>
          <a:p>
            <a:endParaRPr lang="en-US" sz="2200" dirty="0">
              <a:solidFill>
                <a:srgbClr val="000000"/>
              </a:solidFill>
            </a:endParaRPr>
          </a:p>
        </p:txBody>
      </p:sp>
    </p:spTree>
    <p:extLst>
      <p:ext uri="{BB962C8B-B14F-4D97-AF65-F5344CB8AC3E}">
        <p14:creationId xmlns:p14="http://schemas.microsoft.com/office/powerpoint/2010/main" val="3152172091"/>
      </p:ext>
    </p:extLst>
  </p:cSld>
  <p:clrMapOvr>
    <a:masterClrMapping/>
  </p:clrMapOvr>
  <p:transition spd="med">
    <p:fade thruBlk="1"/>
  </p:transition>
</p:sld>
</file>

<file path=ppt/theme/theme1.xml><?xml version="1.0" encoding="utf-8"?>
<a:theme xmlns:a="http://schemas.openxmlformats.org/drawingml/2006/main" name="TC103368129990">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usiness_flight">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siness_fl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_fligh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_fligh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_fligh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_fligh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_fligh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_fligh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_fligh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_fligh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_fligh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_fligh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_fligh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53EDB37-A03C-4599-A6CE-A67D89982D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TC103368129990</Template>
  <TotalTime>5065</TotalTime>
  <Words>1037</Words>
  <Application>Microsoft Office PowerPoint</Application>
  <PresentationFormat>On-screen Show (4:3)</PresentationFormat>
  <Paragraphs>119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20th Century Font</vt:lpstr>
      <vt:lpstr>Arial Black</vt:lpstr>
      <vt:lpstr>Impact</vt:lpstr>
      <vt:lpstr>Tahoma</vt:lpstr>
      <vt:lpstr>TC103368129990</vt:lpstr>
      <vt:lpstr>Welcome to Open House</vt:lpstr>
      <vt:lpstr>3rd Grade Teachers</vt:lpstr>
      <vt:lpstr>Teachers Contact Info</vt:lpstr>
      <vt:lpstr>Daily Schedule</vt:lpstr>
      <vt:lpstr>School &amp; Class Rules and Expectations</vt:lpstr>
      <vt:lpstr>Consequences</vt:lpstr>
      <vt:lpstr>Positive Behavior System</vt:lpstr>
      <vt:lpstr>Grading Policy </vt:lpstr>
      <vt:lpstr>Grading Policy</vt:lpstr>
      <vt:lpstr>Assessment Calendar</vt:lpstr>
      <vt:lpstr>Accelerated Reader</vt:lpstr>
      <vt:lpstr>Accelerated Reader (cont.)</vt:lpstr>
      <vt:lpstr>Homework  </vt:lpstr>
      <vt:lpstr>Take Home Folders</vt:lpstr>
      <vt:lpstr>Water Bottles, Money, Medicine</vt:lpstr>
      <vt:lpstr>Parent-Teacher Communication</vt:lpstr>
      <vt:lpstr>Contact</vt:lpstr>
      <vt:lpstr>Attendance Policy</vt:lpstr>
      <vt:lpstr>Birthdays</vt:lpstr>
      <vt:lpstr>Online Gradebook- FOCUS</vt:lpstr>
      <vt:lpstr>Field Trips &amp; Fun Events</vt:lpstr>
      <vt:lpstr>Volunteers Are Always Welcome!</vt:lpstr>
      <vt:lpstr>Parent-Teacher Conferences</vt:lpstr>
      <vt:lpstr>Questions or Concerns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supplies design template</dc:title>
  <dc:creator>Ingersoll, Brianna</dc:creator>
  <cp:keywords/>
  <cp:lastModifiedBy>Bouie, Samantha</cp:lastModifiedBy>
  <cp:revision>55</cp:revision>
  <dcterms:modified xsi:type="dcterms:W3CDTF">2021-08-30T18:50:04Z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TC103368129990</vt:lpwstr>
  </property>
</Properties>
</file>